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3"/>
  </p:notes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08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AAF84B-38B0-48D6-AAE9-52B41F5B45AC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F45D0-259E-44AD-952E-2AFBDA4ED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22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F45D0-259E-44AD-952E-2AFBDA4ED11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351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6017-60AA-4C62-8449-EA3D90BE3DB3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5C28-5C4D-4935-9A92-1A330C570E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290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6017-60AA-4C62-8449-EA3D90BE3DB3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5C28-5C4D-4935-9A92-1A330C570E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656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6017-60AA-4C62-8449-EA3D90BE3DB3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5C28-5C4D-4935-9A92-1A330C570EE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2163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6017-60AA-4C62-8449-EA3D90BE3DB3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5C28-5C4D-4935-9A92-1A330C570E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00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6017-60AA-4C62-8449-EA3D90BE3DB3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5C28-5C4D-4935-9A92-1A330C570EE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5813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6017-60AA-4C62-8449-EA3D90BE3DB3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5C28-5C4D-4935-9A92-1A330C570E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88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6017-60AA-4C62-8449-EA3D90BE3DB3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5C28-5C4D-4935-9A92-1A330C570E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475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6017-60AA-4C62-8449-EA3D90BE3DB3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5C28-5C4D-4935-9A92-1A330C570E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894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6017-60AA-4C62-8449-EA3D90BE3DB3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5C28-5C4D-4935-9A92-1A330C570E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494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6017-60AA-4C62-8449-EA3D90BE3DB3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5C28-5C4D-4935-9A92-1A330C570E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43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6017-60AA-4C62-8449-EA3D90BE3DB3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5C28-5C4D-4935-9A92-1A330C570E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96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6017-60AA-4C62-8449-EA3D90BE3DB3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5C28-5C4D-4935-9A92-1A330C570E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923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6017-60AA-4C62-8449-EA3D90BE3DB3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5C28-5C4D-4935-9A92-1A330C570E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213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6017-60AA-4C62-8449-EA3D90BE3DB3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5C28-5C4D-4935-9A92-1A330C570E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784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6017-60AA-4C62-8449-EA3D90BE3DB3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5C28-5C4D-4935-9A92-1A330C570E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620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6017-60AA-4C62-8449-EA3D90BE3DB3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5C28-5C4D-4935-9A92-1A330C570E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968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C6017-60AA-4C62-8449-EA3D90BE3DB3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23D5C28-5C4D-4935-9A92-1A330C570E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45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-shokoren.or.jp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29177" y="-1"/>
            <a:ext cx="9365197" cy="485775"/>
          </a:xfrm>
        </p:spPr>
        <p:txBody>
          <a:bodyPr>
            <a:noAutofit/>
          </a:bodyPr>
          <a:lstStyle/>
          <a:p>
            <a:pPr algn="ctr"/>
            <a:r>
              <a:rPr lang="ja-JP" altLang="ja-JP" sz="2000" b="1" dirty="0" smtClean="0"/>
              <a:t>令和</a:t>
            </a:r>
            <a:r>
              <a:rPr lang="ja-JP" altLang="en-US" sz="2000" b="1" dirty="0"/>
              <a:t>３</a:t>
            </a:r>
            <a:r>
              <a:rPr lang="ja-JP" altLang="ja-JP" sz="2000" b="1" dirty="0" smtClean="0"/>
              <a:t>年４月</a:t>
            </a:r>
            <a:r>
              <a:rPr lang="ja-JP" altLang="en-US" sz="2000" b="1" dirty="0" smtClean="0"/>
              <a:t>採用</a:t>
            </a:r>
            <a:r>
              <a:rPr lang="ja-JP" altLang="en-US" sz="2800" b="1" dirty="0" smtClean="0"/>
              <a:t>　</a:t>
            </a:r>
            <a:r>
              <a:rPr lang="ja-JP" altLang="ja-JP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正</a:t>
            </a:r>
            <a:r>
              <a:rPr lang="en-US" altLang="ja-JP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ja-JP" altLang="ja-JP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職</a:t>
            </a:r>
            <a:r>
              <a:rPr lang="en-US" altLang="ja-JP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ja-JP" altLang="ja-JP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員</a:t>
            </a:r>
            <a:r>
              <a:rPr lang="en-US" altLang="ja-JP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ja-JP" altLang="ja-JP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募</a:t>
            </a:r>
            <a:r>
              <a:rPr lang="en-US" altLang="ja-JP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ja-JP" altLang="ja-JP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集</a:t>
            </a:r>
            <a:r>
              <a:rPr lang="ja-JP" altLang="en-US" sz="2800" dirty="0" smtClean="0"/>
              <a:t>　</a:t>
            </a:r>
            <a:r>
              <a:rPr lang="ja-JP" altLang="ja-JP" sz="2000" dirty="0" smtClean="0"/>
              <a:t>茨城県</a:t>
            </a:r>
            <a:r>
              <a:rPr lang="ja-JP" altLang="ja-JP" sz="2000" dirty="0"/>
              <a:t>商工会</a:t>
            </a:r>
            <a:r>
              <a:rPr lang="ja-JP" altLang="ja-JP" sz="2000" dirty="0" smtClean="0"/>
              <a:t>連合会</a:t>
            </a:r>
            <a:endParaRPr kumimoji="1" lang="ja-JP" altLang="en-US" sz="2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55651" y="242886"/>
            <a:ext cx="9112247" cy="6631588"/>
          </a:xfrm>
        </p:spPr>
        <p:txBody>
          <a:bodyPr>
            <a:normAutofit fontScale="25000" lnSpcReduction="20000"/>
          </a:bodyPr>
          <a:lstStyle/>
          <a:p>
            <a:pPr algn="l"/>
            <a:endParaRPr lang="ja-JP" altLang="ja-JP" dirty="0"/>
          </a:p>
          <a:p>
            <a:pPr algn="l"/>
            <a:r>
              <a:rPr lang="ja-JP" altLang="ja-JP" sz="4800" dirty="0"/>
              <a:t>仕事内容　　事務職（商工会運営に関する業務）　　</a:t>
            </a:r>
          </a:p>
          <a:p>
            <a:pPr algn="l"/>
            <a:r>
              <a:rPr lang="ja-JP" altLang="ja-JP" sz="4800" dirty="0"/>
              <a:t>勤 務 地</a:t>
            </a:r>
            <a:r>
              <a:rPr lang="en-US" altLang="ja-JP" sz="4800" dirty="0"/>
              <a:t>  </a:t>
            </a:r>
            <a:r>
              <a:rPr lang="ja-JP" altLang="ja-JP" sz="4800" dirty="0"/>
              <a:t>　</a:t>
            </a:r>
            <a:r>
              <a:rPr lang="en-US" altLang="ja-JP" sz="4800" dirty="0" smtClean="0"/>
              <a:t>	</a:t>
            </a:r>
            <a:r>
              <a:rPr lang="ja-JP" altLang="ja-JP" sz="4800" dirty="0" smtClean="0"/>
              <a:t>茨城</a:t>
            </a:r>
            <a:r>
              <a:rPr lang="ja-JP" altLang="ja-JP" sz="4800" dirty="0"/>
              <a:t>県内の</a:t>
            </a:r>
            <a:r>
              <a:rPr lang="ja-JP" altLang="ja-JP" sz="4800" dirty="0" smtClean="0"/>
              <a:t>商工会</a:t>
            </a:r>
            <a:r>
              <a:rPr lang="ja-JP" altLang="en-US" sz="4800" dirty="0" smtClean="0"/>
              <a:t>等</a:t>
            </a:r>
            <a:endParaRPr lang="ja-JP" altLang="ja-JP" sz="4800" dirty="0"/>
          </a:p>
          <a:p>
            <a:pPr algn="l"/>
            <a:r>
              <a:rPr lang="ja-JP" altLang="ja-JP" sz="4800" dirty="0"/>
              <a:t>　　　　　　</a:t>
            </a:r>
            <a:r>
              <a:rPr lang="ja-JP" altLang="ja-JP" sz="4800" dirty="0" smtClean="0"/>
              <a:t>・</a:t>
            </a:r>
            <a:r>
              <a:rPr lang="ja-JP" altLang="en-US" sz="4800" dirty="0" smtClean="0"/>
              <a:t>北茨城市</a:t>
            </a:r>
            <a:r>
              <a:rPr lang="ja-JP" altLang="ja-JP" sz="4800" dirty="0" smtClean="0"/>
              <a:t>・</a:t>
            </a:r>
            <a:r>
              <a:rPr lang="ja-JP" altLang="en-US" sz="4800" dirty="0" smtClean="0"/>
              <a:t>東海村</a:t>
            </a:r>
            <a:r>
              <a:rPr lang="ja-JP" altLang="ja-JP" sz="4800" dirty="0" smtClean="0"/>
              <a:t>・</a:t>
            </a:r>
            <a:r>
              <a:rPr lang="ja-JP" altLang="en-US" sz="4800" dirty="0" smtClean="0"/>
              <a:t>常陸大宮市</a:t>
            </a:r>
            <a:r>
              <a:rPr lang="ja-JP" altLang="ja-JP" sz="4800" dirty="0" smtClean="0"/>
              <a:t>・笠間市・</a:t>
            </a:r>
            <a:r>
              <a:rPr lang="ja-JP" altLang="en-US" sz="4800" dirty="0" smtClean="0"/>
              <a:t>小美玉市・城里町</a:t>
            </a:r>
            <a:r>
              <a:rPr lang="ja-JP" altLang="ja-JP" sz="4800" dirty="0" smtClean="0"/>
              <a:t>・</a:t>
            </a:r>
            <a:r>
              <a:rPr lang="ja-JP" altLang="en-US" sz="4800" dirty="0" smtClean="0"/>
              <a:t>潮来市・神栖市・つくば市・土浦市</a:t>
            </a:r>
            <a:r>
              <a:rPr lang="ja-JP" altLang="en-US" sz="4800" dirty="0" smtClean="0"/>
              <a:t>新治</a:t>
            </a:r>
            <a:r>
              <a:rPr lang="ja-JP" altLang="ja-JP" sz="4800" dirty="0" smtClean="0"/>
              <a:t>・</a:t>
            </a:r>
            <a:r>
              <a:rPr lang="ja-JP" altLang="en-US" sz="4800" dirty="0" smtClean="0"/>
              <a:t>取手市</a:t>
            </a:r>
            <a:endParaRPr lang="en-US" altLang="ja-JP" sz="4800" dirty="0" smtClean="0"/>
          </a:p>
          <a:p>
            <a:pPr algn="l"/>
            <a:r>
              <a:rPr lang="en-US" altLang="ja-JP" sz="4800" dirty="0"/>
              <a:t>	</a:t>
            </a:r>
            <a:r>
              <a:rPr lang="en-US" altLang="ja-JP" sz="4800" dirty="0" smtClean="0"/>
              <a:t>	</a:t>
            </a:r>
            <a:r>
              <a:rPr lang="ja-JP" altLang="ja-JP" sz="4800" dirty="0"/>
              <a:t>・ </a:t>
            </a:r>
            <a:r>
              <a:rPr lang="ja-JP" altLang="en-US" sz="4800" dirty="0" smtClean="0"/>
              <a:t>守谷市</a:t>
            </a:r>
            <a:r>
              <a:rPr lang="ja-JP" altLang="en-US" sz="4800" dirty="0"/>
              <a:t>・</a:t>
            </a:r>
            <a:r>
              <a:rPr lang="ja-JP" altLang="en-US" sz="4800" dirty="0" smtClean="0"/>
              <a:t>稲敷市・</a:t>
            </a:r>
            <a:r>
              <a:rPr lang="ja-JP" altLang="ja-JP" sz="4800" dirty="0" smtClean="0"/>
              <a:t>常</a:t>
            </a:r>
            <a:r>
              <a:rPr lang="ja-JP" altLang="ja-JP" sz="4800" dirty="0"/>
              <a:t>総市</a:t>
            </a:r>
            <a:r>
              <a:rPr lang="ja-JP" altLang="ja-JP" sz="4800" dirty="0" smtClean="0"/>
              <a:t>・桜川市の</a:t>
            </a:r>
            <a:r>
              <a:rPr lang="ja-JP" altLang="ja-JP" sz="4800" dirty="0" smtClean="0"/>
              <a:t>各商工会</a:t>
            </a:r>
            <a:r>
              <a:rPr lang="ja-JP" altLang="en-US" sz="4800" dirty="0" smtClean="0"/>
              <a:t>，</a:t>
            </a:r>
            <a:r>
              <a:rPr lang="ja-JP" altLang="ja-JP" sz="4800" dirty="0"/>
              <a:t>茨城県商工会連合会</a:t>
            </a:r>
            <a:endParaRPr lang="ja-JP" altLang="ja-JP" sz="4800" dirty="0"/>
          </a:p>
          <a:p>
            <a:pPr algn="l"/>
            <a:r>
              <a:rPr lang="ja-JP" altLang="ja-JP" sz="4800" dirty="0"/>
              <a:t>給　　与　　当会規程に</a:t>
            </a:r>
            <a:r>
              <a:rPr lang="ja-JP" altLang="ja-JP" sz="4800" dirty="0" smtClean="0"/>
              <a:t>よる</a:t>
            </a:r>
            <a:r>
              <a:rPr lang="ja-JP" altLang="ja-JP" sz="4800" dirty="0"/>
              <a:t>　　（新卒時の基本給　</a:t>
            </a:r>
            <a:r>
              <a:rPr lang="ja-JP" altLang="ja-JP" sz="4800" dirty="0" smtClean="0"/>
              <a:t>高卒</a:t>
            </a:r>
            <a:r>
              <a:rPr lang="en-US" altLang="ja-JP" sz="4800" dirty="0" smtClean="0"/>
              <a:t>150</a:t>
            </a:r>
            <a:r>
              <a:rPr lang="en-US" altLang="ja-JP" sz="4800" dirty="0" smtClean="0">
                <a:latin typeface="+mj-ea"/>
                <a:ea typeface="+mj-ea"/>
              </a:rPr>
              <a:t>,600</a:t>
            </a:r>
            <a:r>
              <a:rPr lang="ja-JP" altLang="ja-JP" sz="4800" dirty="0" smtClean="0"/>
              <a:t>円</a:t>
            </a:r>
            <a:r>
              <a:rPr lang="ja-JP" altLang="ja-JP" sz="4800" dirty="0"/>
              <a:t>　</a:t>
            </a:r>
            <a:r>
              <a:rPr lang="ja-JP" altLang="ja-JP" sz="4800" dirty="0" smtClean="0"/>
              <a:t>短大</a:t>
            </a:r>
            <a:r>
              <a:rPr lang="ja-JP" altLang="en-US" sz="4800" dirty="0" smtClean="0"/>
              <a:t>卒</a:t>
            </a:r>
            <a:r>
              <a:rPr lang="en-US" altLang="ja-JP" sz="4800" dirty="0" smtClean="0"/>
              <a:t>163</a:t>
            </a:r>
            <a:r>
              <a:rPr lang="en-US" altLang="ja-JP" sz="4800" dirty="0" smtClean="0">
                <a:latin typeface="+mj-ea"/>
                <a:ea typeface="+mj-ea"/>
              </a:rPr>
              <a:t>,100</a:t>
            </a:r>
            <a:r>
              <a:rPr lang="ja-JP" altLang="ja-JP" sz="4800" dirty="0" smtClean="0"/>
              <a:t>円</a:t>
            </a:r>
            <a:r>
              <a:rPr lang="ja-JP" altLang="ja-JP" sz="4800" dirty="0"/>
              <a:t>　</a:t>
            </a:r>
            <a:r>
              <a:rPr lang="ja-JP" altLang="ja-JP" sz="4800" dirty="0" smtClean="0"/>
              <a:t>大卒</a:t>
            </a:r>
            <a:r>
              <a:rPr lang="en-US" altLang="ja-JP" sz="4800" dirty="0" smtClean="0"/>
              <a:t>182</a:t>
            </a:r>
            <a:r>
              <a:rPr lang="en-US" altLang="ja-JP" sz="4800" dirty="0"/>
              <a:t>,</a:t>
            </a:r>
            <a:r>
              <a:rPr lang="en-US" altLang="ja-JP" sz="4800" dirty="0" smtClean="0"/>
              <a:t>200</a:t>
            </a:r>
            <a:r>
              <a:rPr lang="ja-JP" altLang="ja-JP" sz="4800" dirty="0" smtClean="0"/>
              <a:t>円</a:t>
            </a:r>
            <a:r>
              <a:rPr lang="ja-JP" altLang="ja-JP" sz="4800" dirty="0" smtClean="0"/>
              <a:t>）</a:t>
            </a:r>
          </a:p>
          <a:p>
            <a:pPr algn="l"/>
            <a:r>
              <a:rPr lang="ja-JP" altLang="ja-JP" sz="4800" dirty="0" smtClean="0"/>
              <a:t>諸 手 当</a:t>
            </a:r>
            <a:r>
              <a:rPr lang="en-US" altLang="ja-JP" sz="4800" dirty="0" smtClean="0"/>
              <a:t>  </a:t>
            </a:r>
            <a:r>
              <a:rPr lang="ja-JP" altLang="ja-JP" sz="4800" dirty="0" smtClean="0"/>
              <a:t>　</a:t>
            </a:r>
            <a:r>
              <a:rPr lang="en-US" altLang="ja-JP" sz="4800" dirty="0" smtClean="0"/>
              <a:t>	</a:t>
            </a:r>
            <a:r>
              <a:rPr lang="ja-JP" altLang="ja-JP" sz="4800" dirty="0" smtClean="0"/>
              <a:t>賞与（年２回）、地域手当、通勤手当、住宅手当、扶養手当他</a:t>
            </a:r>
          </a:p>
          <a:p>
            <a:pPr algn="l"/>
            <a:r>
              <a:rPr lang="ja-JP" altLang="ja-JP" sz="4800" dirty="0" smtClean="0"/>
              <a:t>福利</a:t>
            </a:r>
            <a:r>
              <a:rPr lang="ja-JP" altLang="ja-JP" sz="4800" dirty="0"/>
              <a:t>厚生　　健康保険、厚生年金、雇用保険、労災保険、退職金制度</a:t>
            </a:r>
          </a:p>
          <a:p>
            <a:pPr algn="l"/>
            <a:r>
              <a:rPr lang="ja-JP" altLang="ja-JP" sz="4800" dirty="0"/>
              <a:t>休　　日　　週休２日</a:t>
            </a:r>
            <a:r>
              <a:rPr lang="en-US" altLang="ja-JP" sz="4800" dirty="0"/>
              <a:t>(</a:t>
            </a:r>
            <a:r>
              <a:rPr lang="ja-JP" altLang="ja-JP" sz="4800" dirty="0"/>
              <a:t>土・日</a:t>
            </a:r>
            <a:r>
              <a:rPr lang="en-US" altLang="ja-JP" sz="4800" dirty="0"/>
              <a:t>)</a:t>
            </a:r>
            <a:r>
              <a:rPr lang="ja-JP" altLang="ja-JP" sz="4800" dirty="0" err="1"/>
              <a:t>、</a:t>
            </a:r>
            <a:r>
              <a:rPr lang="ja-JP" altLang="ja-JP" sz="4800" dirty="0"/>
              <a:t>祝日、年末年始、年次有給</a:t>
            </a:r>
            <a:r>
              <a:rPr lang="ja-JP" altLang="ja-JP" sz="4800" dirty="0" smtClean="0"/>
              <a:t>休暇</a:t>
            </a:r>
            <a:r>
              <a:rPr lang="ja-JP" altLang="en-US" sz="4800" dirty="0" smtClean="0"/>
              <a:t>（</a:t>
            </a:r>
            <a:r>
              <a:rPr lang="ja-JP" altLang="ja-JP" sz="4800" dirty="0" smtClean="0"/>
              <a:t>最大</a:t>
            </a:r>
            <a:r>
              <a:rPr lang="en-US" altLang="ja-JP" sz="4800" dirty="0">
                <a:latin typeface="+mj-ea"/>
                <a:ea typeface="+mj-ea"/>
              </a:rPr>
              <a:t>20</a:t>
            </a:r>
            <a:r>
              <a:rPr lang="ja-JP" altLang="ja-JP" sz="4800" dirty="0" smtClean="0"/>
              <a:t>日</a:t>
            </a:r>
            <a:r>
              <a:rPr lang="ja-JP" altLang="en-US" sz="4800" dirty="0" smtClean="0"/>
              <a:t>）</a:t>
            </a:r>
            <a:r>
              <a:rPr lang="ja-JP" altLang="ja-JP" sz="4800" dirty="0" smtClean="0"/>
              <a:t>、</a:t>
            </a:r>
            <a:r>
              <a:rPr lang="ja-JP" altLang="ja-JP" sz="4800" dirty="0"/>
              <a:t>特別休暇</a:t>
            </a:r>
          </a:p>
          <a:p>
            <a:pPr algn="l"/>
            <a:r>
              <a:rPr lang="ja-JP" altLang="ja-JP" sz="4800" dirty="0"/>
              <a:t>勤務時間　　午前８時３０分～午後５時１５分</a:t>
            </a:r>
          </a:p>
          <a:p>
            <a:pPr algn="l"/>
            <a:r>
              <a:rPr lang="ja-JP" altLang="ja-JP" sz="4800" dirty="0"/>
              <a:t>受験資格　　学校教育法による高等学校卒業以上の学歴を有し、</a:t>
            </a:r>
            <a:r>
              <a:rPr lang="ja-JP" altLang="ja-JP" sz="4800" dirty="0" smtClean="0"/>
              <a:t>令和</a:t>
            </a:r>
            <a:r>
              <a:rPr lang="ja-JP" altLang="en-US" sz="4800" dirty="0" smtClean="0"/>
              <a:t>３</a:t>
            </a:r>
            <a:r>
              <a:rPr lang="ja-JP" altLang="ja-JP" sz="4800" dirty="0" smtClean="0"/>
              <a:t>年</a:t>
            </a:r>
            <a:r>
              <a:rPr lang="ja-JP" altLang="ja-JP" sz="4800" dirty="0"/>
              <a:t>４月１日現在の年齢が３０歳未満である者</a:t>
            </a:r>
          </a:p>
          <a:p>
            <a:pPr algn="l"/>
            <a:r>
              <a:rPr lang="ja-JP" altLang="ja-JP" sz="4800" dirty="0"/>
              <a:t>公募期間　　</a:t>
            </a:r>
            <a:r>
              <a:rPr lang="ja-JP" altLang="ja-JP" sz="4800" dirty="0" smtClean="0"/>
              <a:t>令和</a:t>
            </a:r>
            <a:r>
              <a:rPr lang="ja-JP" altLang="en-US" sz="4800" dirty="0" smtClean="0"/>
              <a:t>２</a:t>
            </a:r>
            <a:r>
              <a:rPr lang="ja-JP" altLang="ja-JP" sz="4800" dirty="0" smtClean="0"/>
              <a:t>年８月</a:t>
            </a:r>
            <a:r>
              <a:rPr lang="ja-JP" altLang="en-US" sz="4800" dirty="0" smtClean="0"/>
              <a:t>３</a:t>
            </a:r>
            <a:r>
              <a:rPr lang="ja-JP" altLang="ja-JP" sz="4800" dirty="0" smtClean="0"/>
              <a:t>日（</a:t>
            </a:r>
            <a:r>
              <a:rPr lang="ja-JP" altLang="en-US" sz="4800" dirty="0" smtClean="0"/>
              <a:t>月</a:t>
            </a:r>
            <a:r>
              <a:rPr lang="ja-JP" altLang="ja-JP" sz="4800" dirty="0" smtClean="0"/>
              <a:t>）</a:t>
            </a:r>
            <a:r>
              <a:rPr lang="ja-JP" altLang="ja-JP" sz="4800" dirty="0"/>
              <a:t>～</a:t>
            </a:r>
            <a:r>
              <a:rPr lang="ja-JP" altLang="ja-JP" sz="4800" dirty="0" smtClean="0"/>
              <a:t>９月</a:t>
            </a:r>
            <a:r>
              <a:rPr lang="ja-JP" altLang="en-US" sz="4800" dirty="0" smtClean="0"/>
              <a:t>１５</a:t>
            </a:r>
            <a:r>
              <a:rPr lang="ja-JP" altLang="ja-JP" sz="4800" dirty="0" smtClean="0"/>
              <a:t>日（</a:t>
            </a:r>
            <a:r>
              <a:rPr lang="ja-JP" altLang="en-US" sz="4800" dirty="0" smtClean="0"/>
              <a:t>火</a:t>
            </a:r>
            <a:r>
              <a:rPr lang="ja-JP" altLang="ja-JP" sz="4800" dirty="0" smtClean="0"/>
              <a:t>）</a:t>
            </a:r>
            <a:r>
              <a:rPr lang="ja-JP" altLang="ja-JP" sz="4800" dirty="0"/>
              <a:t>（消印有効）</a:t>
            </a:r>
          </a:p>
          <a:p>
            <a:pPr algn="l"/>
            <a:r>
              <a:rPr lang="ja-JP" altLang="ja-JP" sz="4800" dirty="0"/>
              <a:t>応　　募　　提出書類を添えて、茨城県商工会連合会まで必ず郵送してください</a:t>
            </a:r>
            <a:r>
              <a:rPr lang="ja-JP" altLang="ja-JP" sz="4800" dirty="0" smtClean="0"/>
              <a:t>。</a:t>
            </a:r>
            <a:r>
              <a:rPr lang="en-US" altLang="ja-JP" sz="4800" dirty="0" smtClean="0"/>
              <a:t>(</a:t>
            </a:r>
            <a:r>
              <a:rPr lang="ja-JP" altLang="ja-JP" sz="4800" dirty="0" smtClean="0"/>
              <a:t>受験</a:t>
            </a:r>
            <a:r>
              <a:rPr lang="ja-JP" altLang="ja-JP" sz="4800" dirty="0"/>
              <a:t>申込書・最終学歴証明書・成績証明書</a:t>
            </a:r>
            <a:r>
              <a:rPr lang="ja-JP" altLang="ja-JP" sz="4800" dirty="0" smtClean="0"/>
              <a:t>他</a:t>
            </a:r>
            <a:r>
              <a:rPr lang="en-US" altLang="ja-JP" sz="4800" dirty="0" smtClean="0"/>
              <a:t>)</a:t>
            </a:r>
            <a:r>
              <a:rPr lang="ja-JP" altLang="ja-JP" sz="4800" dirty="0"/>
              <a:t>　</a:t>
            </a:r>
          </a:p>
          <a:p>
            <a:pPr algn="l"/>
            <a:r>
              <a:rPr lang="ja-JP" altLang="ja-JP" sz="4800" dirty="0"/>
              <a:t>試 験 日　　</a:t>
            </a:r>
            <a:r>
              <a:rPr lang="en-US" altLang="ja-JP" sz="4800" dirty="0"/>
              <a:t>	</a:t>
            </a:r>
            <a:r>
              <a:rPr lang="ja-JP" altLang="ja-JP" sz="4800" dirty="0" smtClean="0"/>
              <a:t>第１次</a:t>
            </a:r>
            <a:r>
              <a:rPr lang="ja-JP" altLang="ja-JP" sz="4800" dirty="0"/>
              <a:t>試験　</a:t>
            </a:r>
            <a:r>
              <a:rPr lang="ja-JP" altLang="ja-JP" sz="4800" dirty="0" smtClean="0"/>
              <a:t>令和</a:t>
            </a:r>
            <a:r>
              <a:rPr lang="ja-JP" altLang="en-US" sz="4800" dirty="0" smtClean="0"/>
              <a:t>２</a:t>
            </a:r>
            <a:r>
              <a:rPr lang="ja-JP" altLang="ja-JP" sz="4800" dirty="0" smtClean="0"/>
              <a:t>年１０月</a:t>
            </a:r>
            <a:r>
              <a:rPr lang="ja-JP" altLang="en-US" sz="4800" dirty="0" smtClean="0"/>
              <a:t>３</a:t>
            </a:r>
            <a:r>
              <a:rPr lang="ja-JP" altLang="ja-JP" sz="4800" dirty="0" smtClean="0"/>
              <a:t>日</a:t>
            </a:r>
            <a:r>
              <a:rPr lang="ja-JP" altLang="ja-JP" sz="4800" dirty="0"/>
              <a:t>（土）午後１時</a:t>
            </a:r>
            <a:r>
              <a:rPr lang="ja-JP" altLang="ja-JP" sz="4800" dirty="0" smtClean="0"/>
              <a:t>～</a:t>
            </a:r>
            <a:endParaRPr lang="en-US" altLang="ja-JP" sz="4800" dirty="0" smtClean="0"/>
          </a:p>
          <a:p>
            <a:pPr algn="l"/>
            <a:r>
              <a:rPr lang="en-US" altLang="ja-JP" sz="4800" dirty="0" smtClean="0"/>
              <a:t>		</a:t>
            </a:r>
            <a:r>
              <a:rPr lang="ja-JP" altLang="ja-JP" sz="4800" dirty="0"/>
              <a:t>第２次試験　</a:t>
            </a:r>
            <a:r>
              <a:rPr lang="ja-JP" altLang="ja-JP" sz="4800" dirty="0" smtClean="0"/>
              <a:t>令和</a:t>
            </a:r>
            <a:r>
              <a:rPr lang="ja-JP" altLang="en-US" sz="4800" dirty="0" smtClean="0"/>
              <a:t>２</a:t>
            </a:r>
            <a:r>
              <a:rPr lang="ja-JP" altLang="ja-JP" sz="4800" dirty="0" smtClean="0"/>
              <a:t>年</a:t>
            </a:r>
            <a:r>
              <a:rPr lang="ja-JP" altLang="en-US" sz="4800" dirty="0" smtClean="0"/>
              <a:t>１０</a:t>
            </a:r>
            <a:r>
              <a:rPr lang="ja-JP" altLang="ja-JP" sz="4800" dirty="0" smtClean="0"/>
              <a:t>月</a:t>
            </a:r>
            <a:r>
              <a:rPr lang="ja-JP" altLang="en-US" sz="4800" dirty="0" smtClean="0"/>
              <a:t>２９</a:t>
            </a:r>
            <a:r>
              <a:rPr lang="ja-JP" altLang="ja-JP" sz="4800" dirty="0" smtClean="0"/>
              <a:t>日</a:t>
            </a:r>
            <a:r>
              <a:rPr lang="ja-JP" altLang="ja-JP" sz="4800" dirty="0"/>
              <a:t>（木）午前</a:t>
            </a:r>
            <a:r>
              <a:rPr lang="ja-JP" altLang="en-US" sz="4800" dirty="0"/>
              <a:t>１０</a:t>
            </a:r>
            <a:r>
              <a:rPr lang="ja-JP" altLang="ja-JP" sz="4800" dirty="0"/>
              <a:t>時～　予定　</a:t>
            </a:r>
          </a:p>
          <a:p>
            <a:pPr algn="l"/>
            <a:r>
              <a:rPr lang="ja-JP" altLang="ja-JP" sz="4800" dirty="0"/>
              <a:t>試験内容　　第１次試験　基礎能力検査、論文、職場適応性</a:t>
            </a:r>
            <a:r>
              <a:rPr lang="ja-JP" altLang="ja-JP" sz="4800" dirty="0" smtClean="0"/>
              <a:t>検査</a:t>
            </a:r>
            <a:endParaRPr lang="en-US" altLang="ja-JP" sz="4800" dirty="0" smtClean="0"/>
          </a:p>
          <a:p>
            <a:pPr algn="l"/>
            <a:r>
              <a:rPr lang="en-US" altLang="ja-JP" sz="800" dirty="0"/>
              <a:t>		</a:t>
            </a:r>
            <a:r>
              <a:rPr lang="ja-JP" altLang="ja-JP" sz="4800" dirty="0"/>
              <a:t>第２次試験　</a:t>
            </a:r>
            <a:r>
              <a:rPr lang="ja-JP" altLang="en-US" sz="4800" dirty="0" smtClean="0"/>
              <a:t>面接</a:t>
            </a:r>
            <a:endParaRPr lang="en-US" altLang="ja-JP" sz="4800" dirty="0" smtClean="0"/>
          </a:p>
          <a:p>
            <a:pPr algn="l"/>
            <a:r>
              <a:rPr lang="ja-JP" altLang="en-US" sz="4800" dirty="0" smtClean="0"/>
              <a:t>採用条件　　採用後１年以内に簿記検定３級以上の資格を取得していただきます。</a:t>
            </a:r>
            <a:endParaRPr lang="en-US" altLang="ja-JP" sz="4800" dirty="0"/>
          </a:p>
          <a:p>
            <a:pPr algn="l"/>
            <a:r>
              <a:rPr lang="en-US" altLang="ja-JP" sz="4800" dirty="0"/>
              <a:t>	</a:t>
            </a:r>
            <a:r>
              <a:rPr lang="en-US" altLang="ja-JP" sz="4800" dirty="0" smtClean="0"/>
              <a:t>	</a:t>
            </a:r>
            <a:r>
              <a:rPr lang="ja-JP" altLang="en-US" sz="4800" dirty="0" smtClean="0"/>
              <a:t>　＊</a:t>
            </a:r>
            <a:r>
              <a:rPr lang="ja-JP" altLang="ja-JP" sz="4800" dirty="0" smtClean="0"/>
              <a:t>詳しく</a:t>
            </a:r>
            <a:r>
              <a:rPr lang="ja-JP" altLang="ja-JP" sz="4800" dirty="0"/>
              <a:t>は、茨城県商工会連合会ホームページ又は、ハローワークにて求人票</a:t>
            </a:r>
            <a:r>
              <a:rPr lang="ja-JP" altLang="ja-JP" sz="4800" dirty="0" smtClean="0"/>
              <a:t>をご覧</a:t>
            </a:r>
            <a:r>
              <a:rPr lang="ja-JP" altLang="ja-JP" sz="4800" dirty="0"/>
              <a:t>ください</a:t>
            </a:r>
            <a:r>
              <a:rPr lang="ja-JP" altLang="ja-JP" sz="4800" dirty="0" smtClean="0"/>
              <a:t>。</a:t>
            </a:r>
            <a:endParaRPr lang="ja-JP" altLang="ja-JP" sz="4800" u="wavy" dirty="0"/>
          </a:p>
          <a:p>
            <a:pPr algn="ctr"/>
            <a:r>
              <a:rPr lang="ja-JP" altLang="ja-JP" sz="3200" dirty="0"/>
              <a:t>◇◇◇◇◇◇◇◇◇◇◇◇◇◇◇◇◇◇◇◇◇◇◇◇◇◇◇◇◇◇◇◇◇◇◇◇◇◇◇◇◇◇◇◇◇◇◇◇◇◇◇◇◇◇◇◇◇◇◇◇◇◇◇◇◇◇◇◇◇◇◇</a:t>
            </a:r>
            <a:r>
              <a:rPr lang="ja-JP" altLang="ja-JP" sz="3200" dirty="0" smtClean="0"/>
              <a:t>◇</a:t>
            </a:r>
            <a:r>
              <a:rPr lang="ja-JP" altLang="ja-JP" sz="3200" dirty="0"/>
              <a:t>◇◇◇◇◇◇◇◇◇◇◇◇◇◇</a:t>
            </a:r>
            <a:r>
              <a:rPr lang="ja-JP" altLang="ja-JP" sz="3200" dirty="0" smtClean="0"/>
              <a:t>◇</a:t>
            </a:r>
            <a:endParaRPr lang="ja-JP" altLang="ja-JP" sz="3200" dirty="0"/>
          </a:p>
          <a:p>
            <a:pPr algn="ctr"/>
            <a:r>
              <a:rPr lang="en-US" altLang="ja-JP" sz="4800" dirty="0" smtClean="0"/>
              <a:t>					</a:t>
            </a:r>
            <a:r>
              <a:rPr lang="ja-JP" altLang="ja-JP" sz="4200" dirty="0" smtClean="0"/>
              <a:t>お問合せ　〒</a:t>
            </a:r>
            <a:r>
              <a:rPr lang="ja-JP" altLang="ja-JP" sz="4200" dirty="0" smtClean="0">
                <a:latin typeface="+mj-ea"/>
                <a:ea typeface="+mj-ea"/>
              </a:rPr>
              <a:t>３１０</a:t>
            </a:r>
            <a:r>
              <a:rPr lang="en-US" altLang="ja-JP" sz="4200" dirty="0" smtClean="0">
                <a:latin typeface="+mj-ea"/>
                <a:ea typeface="+mj-ea"/>
              </a:rPr>
              <a:t>-</a:t>
            </a:r>
            <a:r>
              <a:rPr lang="ja-JP" altLang="en-US" sz="4200" dirty="0" smtClean="0">
                <a:latin typeface="+mj-ea"/>
                <a:ea typeface="+mj-ea"/>
              </a:rPr>
              <a:t>０８０１</a:t>
            </a:r>
            <a:endParaRPr lang="en-US" altLang="ja-JP" sz="4200" dirty="0">
              <a:latin typeface="+mj-ea"/>
              <a:ea typeface="+mj-ea"/>
            </a:endParaRPr>
          </a:p>
          <a:p>
            <a:pPr algn="ctr"/>
            <a:r>
              <a:rPr lang="en-US" altLang="ja-JP" sz="4200" dirty="0" smtClean="0">
                <a:latin typeface="+mj-ea"/>
                <a:ea typeface="+mj-ea"/>
              </a:rPr>
              <a:t>										</a:t>
            </a:r>
            <a:r>
              <a:rPr lang="ja-JP" altLang="en-US" sz="4200" dirty="0" smtClean="0">
                <a:latin typeface="+mj-ea"/>
                <a:ea typeface="+mj-ea"/>
              </a:rPr>
              <a:t>　　　</a:t>
            </a:r>
            <a:r>
              <a:rPr lang="ja-JP" altLang="ja-JP" sz="4200" dirty="0" smtClean="0"/>
              <a:t>茨城県水戸市桜川２</a:t>
            </a:r>
            <a:r>
              <a:rPr lang="en-US" altLang="ja-JP" sz="4200" dirty="0" smtClean="0"/>
              <a:t>-</a:t>
            </a:r>
            <a:r>
              <a:rPr lang="ja-JP" altLang="ja-JP" sz="4200" dirty="0" smtClean="0"/>
              <a:t>２</a:t>
            </a:r>
            <a:r>
              <a:rPr lang="en-US" altLang="ja-JP" sz="4200" dirty="0" smtClean="0"/>
              <a:t>-</a:t>
            </a:r>
            <a:r>
              <a:rPr lang="ja-JP" altLang="ja-JP" sz="4200" dirty="0" smtClean="0"/>
              <a:t>３５ 茨城県産業会館</a:t>
            </a:r>
            <a:r>
              <a:rPr lang="en-US" altLang="ja-JP" sz="4200" dirty="0" smtClean="0">
                <a:latin typeface="+mj-ea"/>
                <a:ea typeface="+mj-ea"/>
              </a:rPr>
              <a:t>13</a:t>
            </a:r>
            <a:r>
              <a:rPr lang="ja-JP" altLang="ja-JP" sz="4200" dirty="0" smtClean="0"/>
              <a:t>階</a:t>
            </a:r>
          </a:p>
          <a:p>
            <a:pPr algn="ctr"/>
            <a:r>
              <a:rPr lang="ja-JP" altLang="ja-JP" sz="4200" dirty="0" smtClean="0"/>
              <a:t>　</a:t>
            </a:r>
            <a:r>
              <a:rPr lang="en-US" altLang="ja-JP" sz="4200" dirty="0" smtClean="0"/>
              <a:t>								</a:t>
            </a:r>
            <a:r>
              <a:rPr lang="ja-JP" altLang="en-US" sz="4200" dirty="0" smtClean="0"/>
              <a:t>　</a:t>
            </a:r>
            <a:r>
              <a:rPr lang="ja-JP" altLang="ja-JP" sz="4200" dirty="0" smtClean="0"/>
              <a:t>茨城県商工会連合会　職員課</a:t>
            </a:r>
          </a:p>
          <a:p>
            <a:pPr algn="ctr"/>
            <a:r>
              <a:rPr lang="en-US" altLang="ja-JP" sz="4200" dirty="0"/>
              <a:t>	</a:t>
            </a:r>
            <a:r>
              <a:rPr lang="en-US" altLang="ja-JP" sz="4200" dirty="0" smtClean="0"/>
              <a:t>									</a:t>
            </a:r>
            <a:r>
              <a:rPr lang="ja-JP" altLang="en-US" sz="4200" dirty="0" smtClean="0"/>
              <a:t>　</a:t>
            </a:r>
            <a:r>
              <a:rPr lang="en-US" altLang="ja-JP" sz="4200" dirty="0" smtClean="0"/>
              <a:t>TEL  </a:t>
            </a:r>
            <a:r>
              <a:rPr lang="en-US" altLang="ja-JP" sz="4200" dirty="0" smtClean="0">
                <a:latin typeface="+mj-ea"/>
                <a:ea typeface="+mj-ea"/>
              </a:rPr>
              <a:t>029-224-2635</a:t>
            </a:r>
            <a:r>
              <a:rPr lang="en-US" altLang="ja-JP" sz="4200" dirty="0" smtClean="0"/>
              <a:t>  FAX  </a:t>
            </a:r>
            <a:r>
              <a:rPr lang="en-US" altLang="ja-JP" sz="4200" dirty="0" smtClean="0">
                <a:latin typeface="+mj-ea"/>
                <a:ea typeface="+mj-ea"/>
              </a:rPr>
              <a:t>029-226-0955</a:t>
            </a:r>
            <a:endParaRPr lang="ja-JP" altLang="ja-JP" sz="4200" dirty="0" smtClean="0">
              <a:latin typeface="+mj-ea"/>
              <a:ea typeface="+mj-ea"/>
            </a:endParaRPr>
          </a:p>
          <a:p>
            <a:pPr algn="ctr"/>
            <a:r>
              <a:rPr lang="en-US" altLang="ja-JP" sz="4200" dirty="0" smtClean="0"/>
              <a:t> 									</a:t>
            </a:r>
            <a:r>
              <a:rPr lang="ja-JP" altLang="en-US" sz="4200" dirty="0" smtClean="0"/>
              <a:t>　　</a:t>
            </a:r>
            <a:r>
              <a:rPr lang="en-US" altLang="ja-JP" sz="4200" dirty="0" smtClean="0"/>
              <a:t> </a:t>
            </a:r>
            <a:r>
              <a:rPr lang="en-US" altLang="ja-JP" sz="4200" dirty="0"/>
              <a:t>URL</a:t>
            </a:r>
            <a:r>
              <a:rPr lang="ja-JP" altLang="ja-JP" sz="4200" dirty="0"/>
              <a:t>： </a:t>
            </a:r>
            <a:r>
              <a:rPr lang="en-US" altLang="ja-JP" sz="4200" dirty="0">
                <a:hlinkClick r:id="rId3"/>
              </a:rPr>
              <a:t>http://</a:t>
            </a:r>
            <a:r>
              <a:rPr lang="en-US" altLang="ja-JP" sz="4200" dirty="0" smtClean="0">
                <a:hlinkClick r:id="rId3"/>
              </a:rPr>
              <a:t>www.ib-shokoren.or.jp</a:t>
            </a:r>
            <a:r>
              <a:rPr lang="en-US" altLang="ja-JP" sz="4200" dirty="0" smtClean="0"/>
              <a:t/>
            </a:r>
            <a:br>
              <a:rPr lang="en-US" altLang="ja-JP" sz="4200" dirty="0" smtClean="0"/>
            </a:br>
            <a:endParaRPr lang="ja-JP" altLang="ja-JP" sz="4200" dirty="0"/>
          </a:p>
          <a:p>
            <a:pPr algn="l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594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405</TotalTime>
  <Words>7</Words>
  <Application>Microsoft Office PowerPoint</Application>
  <PresentationFormat>ワイド画面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Adobe Fan Heiti Std B</vt:lpstr>
      <vt:lpstr>ＭＳ Ｐゴシック</vt:lpstr>
      <vt:lpstr>メイリオ</vt:lpstr>
      <vt:lpstr>Arial</vt:lpstr>
      <vt:lpstr>Calibri</vt:lpstr>
      <vt:lpstr>Trebuchet MS</vt:lpstr>
      <vt:lpstr>Wingdings 3</vt:lpstr>
      <vt:lpstr>ファセット</vt:lpstr>
      <vt:lpstr>令和３年４月採用　正 職 員 募 集　茨城県商工会連合会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令和２年４月　採用正職員募集 茨城県商工会連合会</dc:title>
  <dc:creator>kimura</dc:creator>
  <cp:lastModifiedBy>kimura</cp:lastModifiedBy>
  <cp:revision>32</cp:revision>
  <cp:lastPrinted>2020-06-12T02:05:04Z</cp:lastPrinted>
  <dcterms:created xsi:type="dcterms:W3CDTF">2019-06-21T06:42:06Z</dcterms:created>
  <dcterms:modified xsi:type="dcterms:W3CDTF">2020-06-12T02:09:53Z</dcterms:modified>
</cp:coreProperties>
</file>